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notesMasterIdLst>
    <p:notesMasterId r:id="rId13"/>
  </p:notesMasterIdLst>
  <p:sldIdLst>
    <p:sldId id="513" r:id="rId3"/>
    <p:sldId id="536" r:id="rId4"/>
    <p:sldId id="531" r:id="rId5"/>
    <p:sldId id="540" r:id="rId6"/>
    <p:sldId id="541" r:id="rId7"/>
    <p:sldId id="542" r:id="rId8"/>
    <p:sldId id="543" r:id="rId9"/>
    <p:sldId id="544" r:id="rId10"/>
    <p:sldId id="545" r:id="rId11"/>
    <p:sldId id="50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 id="2" name="Burman, Renee" initials="BR" lastIdx="1" clrIdx="1">
    <p:extLst>
      <p:ext uri="{19B8F6BF-5375-455C-9EA6-DF929625EA0E}">
        <p15:presenceInfo xmlns:p15="http://schemas.microsoft.com/office/powerpoint/2012/main" userId="S::Renee.Burman@CO.DAKOTA.MN.US::ee436ba0-da7f-4767-bd10-1731b474e5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B832"/>
    <a:srgbClr val="5E9028"/>
    <a:srgbClr val="DEAD22"/>
    <a:srgbClr val="FFCC66"/>
    <a:srgbClr val="5B470D"/>
    <a:srgbClr val="679D2B"/>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9" autoAdjust="0"/>
    <p:restoredTop sz="58876" autoAdjust="0"/>
  </p:normalViewPr>
  <p:slideViewPr>
    <p:cSldViewPr snapToGrid="0">
      <p:cViewPr varScale="1">
        <p:scale>
          <a:sx n="66" d="100"/>
          <a:sy n="66" d="100"/>
        </p:scale>
        <p:origin x="1146" y="48"/>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o.dakota.mn.us/Environment/School/Requirements/Pages/school-labeling-requirements.aspx"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This sample </a:t>
            </a:r>
            <a:r>
              <a:rPr lang="en-US" sz="1200" i="1" kern="1200" dirty="0">
                <a:solidFill>
                  <a:srgbClr val="FF0000"/>
                </a:solidFill>
                <a:latin typeface="+mn-lt"/>
                <a:ea typeface="+mn-ea"/>
                <a:cs typeface="+mn-cs"/>
              </a:rPr>
              <a:t>presentation can be used for employees, tenants, event volunteers and vendors, custodial/housekeeping and any contractors </a:t>
            </a:r>
            <a:r>
              <a:rPr lang="en-US" i="1" dirty="0">
                <a:solidFill>
                  <a:srgbClr val="FF0000"/>
                </a:solidFill>
              </a:rPr>
              <a:t>that are responsible for collecting and managing organics (e.g., collecting and emptying organics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rgbClr val="FF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food scraps program, also called our organics program. We’ll learn about collection practices to follow when emptying organics containers and what can and can’t go in </a:t>
            </a:r>
            <a:r>
              <a:rPr lang="en-US" dirty="0" err="1"/>
              <a:t>orgnaics</a:t>
            </a:r>
            <a:r>
              <a:rPr lang="en-US" dirty="0"/>
              <a:t>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organics are commercially composted and turned into a valuable soil amendment to help plants and trees grow.</a:t>
            </a:r>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674191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have a successful organics program.</a:t>
            </a:r>
          </a:p>
          <a:p>
            <a:endParaRPr lang="en-US" dirty="0"/>
          </a:p>
          <a:p>
            <a:r>
              <a:rPr lang="en-US" dirty="0"/>
              <a:t>Any questions?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business recycling webpages (www.Dakotacounty.us, search business organics) for more information to help with organics questions and resources to help with organics program improvements.]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10</a:t>
            </a:fld>
            <a:endParaRPr lang="en-US" dirty="0"/>
          </a:p>
        </p:txBody>
      </p:sp>
    </p:spTree>
    <p:extLst>
      <p:ext uri="{BB962C8B-B14F-4D97-AF65-F5344CB8AC3E}">
        <p14:creationId xmlns:p14="http://schemas.microsoft.com/office/powerpoint/2010/main" val="983147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going to talk about collection responsibilities for empty the organics containers. The County adopted these collection requirements that all commercial entities, including businesses, events, and governments, must follow.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 these organics collection practices to ensure our materials get </a:t>
            </a:r>
            <a:r>
              <a:rPr lang="en-US" dirty="0">
                <a:solidFill>
                  <a:srgbClr val="FF0000"/>
                </a:solidFill>
                <a:highlight>
                  <a:srgbClr val="FFFF00"/>
                </a:highlight>
              </a:rPr>
              <a:t>commercially composted and produce quality compost that can be added to the soil for nutrients. You are a vital part of the organics program. What you do helps us keep items out of the landfill and supports creating nutrient-rich compost.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286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collection requirements for setting up and maintaining organics containers: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Keep materials separate.  </a:t>
            </a:r>
            <a:r>
              <a:rPr kumimoji="0" lang="en-US" sz="120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Keep collected trash, recyclables and organics separate until final placement in outdoor, hauler-supplied containers.</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0327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collection requirements for setting up and maintaining organics containers: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tabLst/>
              <a:defRPr/>
            </a:pPr>
            <a:r>
              <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Use Biodegradable Products Institute (BPI) certified compostable bags:</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r>
              <a:rPr lang="en-US" sz="1200" dirty="0">
                <a:solidFill>
                  <a:schemeClr val="tx2">
                    <a:lumMod val="10000"/>
                  </a:schemeClr>
                </a:solidFill>
                <a:latin typeface="Calibri" panose="020F0502020204030204" pitchFamily="34" charset="0"/>
                <a:cs typeface="Calibri" panose="020F0502020204030204" pitchFamily="34" charset="0"/>
              </a:rPr>
              <a:t>Use only BPI-certified bags to line organics containers.  Look for the BPI logo on each product or box they came in to ensure they are the right type.  </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r>
              <a:rPr lang="en-US" sz="1200" dirty="0">
                <a:solidFill>
                  <a:schemeClr val="tx2">
                    <a:lumMod val="10000"/>
                  </a:schemeClr>
                </a:solidFill>
                <a:latin typeface="Calibri" panose="020F0502020204030204" pitchFamily="34" charset="0"/>
                <a:cs typeface="Calibri" panose="020F0502020204030204" pitchFamily="34" charset="0"/>
              </a:rPr>
              <a:t>If the bags are not BPI certified, do not use them because that means they have not gone through the certification process to make sure they will properly decompose at the compost facility or do not contain microplastics. </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669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collection requirements for setting up and maintaining organics containers:</a:t>
            </a: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chemeClr val="tx2">
                  <a:lumMod val="10000"/>
                </a:schemeClr>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r>
              <a:rPr lang="en-US" sz="1200" b="1" i="0" kern="1200" dirty="0">
                <a:solidFill>
                  <a:schemeClr val="tx1"/>
                </a:solidFill>
                <a:effectLst/>
                <a:latin typeface="+mn-lt"/>
                <a:ea typeface="+mn-ea"/>
                <a:cs typeface="+mn-cs"/>
              </a:rPr>
              <a:t>Maintain containers. </a:t>
            </a: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r>
              <a:rPr lang="en-US" sz="1200" b="0" i="0" kern="1200" dirty="0">
                <a:solidFill>
                  <a:schemeClr val="tx1"/>
                </a:solidFill>
                <a:effectLst/>
                <a:latin typeface="+mn-lt"/>
                <a:ea typeface="+mn-ea"/>
                <a:cs typeface="+mn-cs"/>
              </a:rPr>
              <a:t>Empty organics containers frequently, so they are not overflowing or causing odor issues.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Place tied bags in the organics cart or dumpster.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Tightly tie off BPI-certified compostable organics bags before placing them into hauler-provided cart or dumpster.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kern="1200" dirty="0">
                <a:solidFill>
                  <a:schemeClr val="tx1"/>
                </a:solidFill>
                <a:effectLst/>
                <a:latin typeface="+mn-lt"/>
                <a:ea typeface="+mn-ea"/>
                <a:cs typeface="+mn-cs"/>
              </a:rPr>
              <a:t>Tying bags will reduce odors and insects and will keep food and liquids from leaking out.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2825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We need your help </a:t>
            </a:r>
            <a:r>
              <a:rPr lang="en-US" sz="1200" b="0" dirty="0"/>
              <a:t>to make sure each indoor and outdoor container is properly labeled. </a:t>
            </a:r>
            <a:r>
              <a:rPr lang="en-US" sz="1200" b="1" kern="1200" dirty="0">
                <a:solidFill>
                  <a:schemeClr val="tx1"/>
                </a:solidFill>
                <a:effectLst/>
                <a:latin typeface="+mn-lt"/>
                <a:ea typeface="+mn-ea"/>
                <a:cs typeface="+mn-cs"/>
              </a:rPr>
              <a:t>All organics containers must have a visible standardized label that follows Dakota County’s labeling requirements for colors, words and images</a:t>
            </a:r>
            <a:r>
              <a:rPr lang="en-US" sz="1200" b="0" kern="1200" dirty="0">
                <a:solidFill>
                  <a:schemeClr val="tx1"/>
                </a:solidFill>
                <a:effectLst/>
                <a:latin typeface="+mn-lt"/>
                <a:ea typeface="+mn-ea"/>
                <a:cs typeface="+mn-cs"/>
              </a:rPr>
              <a:t>. </a:t>
            </a:r>
            <a:r>
              <a:rPr lang="en-US" dirty="0"/>
              <a:t>Standardized labels help to educate on what belongs in organics containers, which has shown to reduce contamination.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kern="1200" dirty="0">
              <a:solidFill>
                <a:schemeClr val="tx1"/>
              </a:solidFill>
              <a:effectLst/>
              <a:latin typeface="+mn-lt"/>
              <a:ea typeface="+mn-ea"/>
              <a:cs typeface="+mn-cs"/>
            </a:endParaRPr>
          </a:p>
          <a:p>
            <a:pPr marL="0" lvl="0" indent="0">
              <a:buFont typeface="Arial" panose="020B0604020202020204" pitchFamily="34" charset="0"/>
              <a:buNone/>
            </a:pPr>
            <a:r>
              <a:rPr lang="en-US" sz="1200" b="0" dirty="0"/>
              <a:t>It is the responsibility of the [organization name] owner and manager to follow County label requirements and we need your help to </a:t>
            </a:r>
            <a:r>
              <a:rPr lang="en-US" sz="1200" b="0" kern="1200" dirty="0">
                <a:solidFill>
                  <a:schemeClr val="tx1"/>
                </a:solidFill>
                <a:effectLst/>
                <a:latin typeface="+mn-lt"/>
                <a:ea typeface="+mn-ea"/>
                <a:cs typeface="+mn-cs"/>
              </a:rPr>
              <a:t>m</a:t>
            </a:r>
            <a:r>
              <a:rPr lang="en-US" sz="1200" kern="1200" dirty="0">
                <a:solidFill>
                  <a:schemeClr val="tx1"/>
                </a:solidFill>
                <a:effectLst/>
                <a:latin typeface="+mn-lt"/>
                <a:ea typeface="+mn-ea"/>
                <a:cs typeface="+mn-cs"/>
              </a:rPr>
              <a:t>ake sure each organics container has a label that: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Is green, the standard color for organics (e.g., border, title area)</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the term “Organics”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County standardized images to show food scraps collected </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200" dirty="0"/>
              <a:t>Labels should be visible at all times such as on container lids and all visible sides of each container, and not be covered by a compostable bag liner. </a:t>
            </a:r>
          </a:p>
          <a:p>
            <a:pPr>
              <a:lnSpc>
                <a:spcPct val="150000"/>
              </a:lnSpc>
            </a:pPr>
            <a:endParaRPr lang="en-US" dirty="0"/>
          </a:p>
          <a:p>
            <a:pPr marL="0" marR="0" lvl="0" indent="0" algn="l" defTabSz="914400" rtl="0" eaLnBrk="1" fontAlgn="auto" latinLnBrk="0" hangingPunct="1">
              <a:lnSpc>
                <a:spcPct val="150000"/>
              </a:lnSpc>
              <a:spcBef>
                <a:spcPts val="0"/>
              </a:spcBef>
              <a:spcAft>
                <a:spcPts val="0"/>
              </a:spcAft>
              <a:buClrTx/>
              <a:buSzTx/>
              <a:buFontTx/>
              <a:buNone/>
              <a:tabLst/>
              <a:defRPr/>
            </a:pPr>
            <a:r>
              <a:rPr lang="en-US" dirty="0"/>
              <a:t>[NOTE: The County provides standardized labels that meet labeling requirements. To order, go to the County’s business webpage</a:t>
            </a:r>
            <a:r>
              <a:rPr lang="en-US" sz="1200" dirty="0"/>
              <a:t>. Custom labels must meet County labeling requirements for colors, words and images and be approved by Dakota County prior to use. Discuss if your labels are county labels or county-approved custom labels.]</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0902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problems and ideas to improve the waste program. Let the [owner/manager] know immediately if:</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More containers are needed.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Containers are missing labels, labels are damaged, or they don’t meet </a:t>
            </a:r>
            <a:r>
              <a:rPr lang="en-US" sz="1200" u="sng" kern="1200" dirty="0">
                <a:solidFill>
                  <a:schemeClr val="tx1"/>
                </a:solidFill>
                <a:effectLst/>
                <a:latin typeface="+mn-lt"/>
                <a:ea typeface="+mn-ea"/>
                <a:cs typeface="+mn-cs"/>
                <a:hlinkClick r:id="rId3"/>
              </a:rPr>
              <a:t>County labeling requirements</a:t>
            </a:r>
            <a:r>
              <a:rPr lang="en-US" sz="1200" u="sng"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With any organics program related questions or issues, such as employees routinely putting the wrong materials in the organics container.</a:t>
            </a:r>
          </a:p>
          <a:p>
            <a:endParaRPr lang="en-US" dirty="0"/>
          </a:p>
          <a:p>
            <a:r>
              <a:rPr lang="en-US" dirty="0"/>
              <a:t>The contact is [insert contact name, email and phone number].</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5280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manage our organics right.  If you generate food scraps put them in the organics container. </a:t>
            </a:r>
          </a:p>
          <a:p>
            <a:endParaRPr lang="en-US" dirty="0"/>
          </a:p>
          <a:p>
            <a:r>
              <a:rPr lang="en-US" dirty="0"/>
              <a:t> </a:t>
            </a:r>
            <a:r>
              <a:rPr lang="en-US" b="1" dirty="0"/>
              <a:t>All food scraps from back-of-house (non-public areas) can go into the organics container</a:t>
            </a:r>
            <a:r>
              <a:rPr lang="en-US" dirty="0"/>
              <a:t>, including:</a:t>
            </a:r>
          </a:p>
          <a:p>
            <a:pPr marL="171450" indent="-171450">
              <a:buFont typeface="Arial" panose="020B0604020202020204" pitchFamily="34" charset="0"/>
              <a:buChar char="•"/>
            </a:pPr>
            <a:r>
              <a:rPr lang="en-US" dirty="0"/>
              <a:t> Bakery and dry goods, like bread and pasta </a:t>
            </a:r>
          </a:p>
          <a:p>
            <a:pPr marL="228600" indent="-228600">
              <a:buFont typeface="Arial" panose="020B0604020202020204" pitchFamily="34" charset="0"/>
              <a:buChar char="•"/>
            </a:pPr>
            <a:r>
              <a:rPr lang="en-US" dirty="0"/>
              <a:t>Coffee grounds </a:t>
            </a:r>
          </a:p>
          <a:p>
            <a:pPr marL="228600" indent="-228600">
              <a:buFont typeface="Arial" panose="020B0604020202020204" pitchFamily="34" charset="0"/>
              <a:buChar char="•"/>
            </a:pPr>
            <a:r>
              <a:rPr lang="en-US" dirty="0"/>
              <a:t>Dairy products,  like cheese and butter </a:t>
            </a:r>
          </a:p>
          <a:p>
            <a:pPr marL="228600" indent="-228600">
              <a:buFont typeface="Arial" panose="020B0604020202020204" pitchFamily="34" charset="0"/>
              <a:buChar char="•"/>
            </a:pPr>
            <a:r>
              <a:rPr lang="en-US" dirty="0"/>
              <a:t>Eggs and eggshells </a:t>
            </a:r>
          </a:p>
          <a:p>
            <a:pPr marL="228600" indent="-228600">
              <a:buFont typeface="Arial" panose="020B0604020202020204" pitchFamily="34" charset="0"/>
              <a:buChar char="•"/>
            </a:pPr>
            <a:r>
              <a:rPr lang="en-US" dirty="0"/>
              <a:t>Meat and fish, including the meat bones </a:t>
            </a:r>
          </a:p>
          <a:p>
            <a:pPr marL="228600" indent="-228600">
              <a:buFont typeface="Arial" panose="020B0604020202020204" pitchFamily="34" charset="0"/>
              <a:buChar char="•"/>
            </a:pPr>
            <a:r>
              <a:rPr lang="en-US" dirty="0"/>
              <a:t>Fruits and fruit peels</a:t>
            </a:r>
          </a:p>
          <a:p>
            <a:pPr marL="228600" indent="-228600">
              <a:buFont typeface="Arial" panose="020B0604020202020204" pitchFamily="34" charset="0"/>
              <a:buChar char="•"/>
            </a:pPr>
            <a:r>
              <a:rPr lang="en-US" dirty="0"/>
              <a:t>Vegetables and vegetable peels </a:t>
            </a:r>
          </a:p>
          <a:p>
            <a:pPr marL="228600" indent="-228600">
              <a:buFont typeface="Arial" panose="020B0604020202020204" pitchFamily="34" charset="0"/>
              <a:buChar char="•"/>
            </a:pPr>
            <a:endParaRPr lang="en-US" dirty="0"/>
          </a:p>
          <a:p>
            <a:pPr marL="0" indent="0">
              <a:buFont typeface="Arial" panose="020B0604020202020204" pitchFamily="34" charset="0"/>
              <a:buNone/>
            </a:pPr>
            <a:r>
              <a:rPr lang="en-US" dirty="0"/>
              <a:t>[HIGHLIGHTED TEXT: List additional items that your program can accept according to your hauler and compost facility. Take out this section if this does not apply.]</a:t>
            </a:r>
          </a:p>
          <a:p>
            <a:pPr marL="228600" indent="-2286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8</a:t>
            </a:fld>
            <a:endParaRPr lang="en-US" dirty="0"/>
          </a:p>
        </p:txBody>
      </p:sp>
    </p:spTree>
    <p:extLst>
      <p:ext uri="{BB962C8B-B14F-4D97-AF65-F5344CB8AC3E}">
        <p14:creationId xmlns:p14="http://schemas.microsoft.com/office/powerpoint/2010/main" val="2604183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organics container can cause problems at the compost facility.  Keep these items OUT of organics containers: </a:t>
            </a:r>
          </a:p>
          <a:p>
            <a:endParaRPr lang="en-US" b="0" dirty="0"/>
          </a:p>
          <a:p>
            <a:pPr marL="171450" lvl="0" indent="-171450">
              <a:buFont typeface="Arial" panose="020B0604020202020204" pitchFamily="34" charset="0"/>
              <a:buChar char="•"/>
            </a:pPr>
            <a:r>
              <a:rPr lang="en-US" dirty="0"/>
              <a:t>Cartons, like juice and milk cartons.  Empty cartons should go in the recycling.  </a:t>
            </a:r>
          </a:p>
          <a:p>
            <a:pPr marL="171450" lvl="0" indent="-171450">
              <a:buFont typeface="Arial" panose="020B0604020202020204" pitchFamily="34" charset="0"/>
              <a:buChar char="•"/>
            </a:pPr>
            <a:r>
              <a:rPr lang="en-US" dirty="0"/>
              <a:t>Refrigerator and freezer boxes. They can have a plastic coating on them. </a:t>
            </a:r>
          </a:p>
          <a:p>
            <a:pPr marL="171450" lvl="0" indent="-171450">
              <a:buFont typeface="Arial" panose="020B0604020202020204" pitchFamily="34" charset="0"/>
              <a:buChar char="•"/>
            </a:pPr>
            <a:r>
              <a:rPr lang="en-US" dirty="0"/>
              <a:t>Plastics of any kind.  </a:t>
            </a:r>
          </a:p>
          <a:p>
            <a:pPr marL="171450" lvl="0" indent="-171450">
              <a:buFont typeface="Arial" panose="020B0604020202020204" pitchFamily="34" charset="0"/>
              <a:buChar char="•"/>
            </a:pPr>
            <a:r>
              <a:rPr lang="en-US" dirty="0"/>
              <a:t>Diapers.  They are made of various types of plastic.</a:t>
            </a:r>
          </a:p>
          <a:p>
            <a:pPr marL="171450" lvl="0" indent="-171450">
              <a:buFont typeface="Arial" panose="020B0604020202020204" pitchFamily="34" charset="0"/>
              <a:buChar char="•"/>
            </a:pPr>
            <a:r>
              <a:rPr lang="en-US" dirty="0"/>
              <a:t>Recyclables such as glass, paper, metal and plastics #1, #2 and #5 should go in the recycling container.</a:t>
            </a:r>
          </a:p>
          <a:p>
            <a:pPr marL="171450" lvl="0" indent="-171450">
              <a:buFont typeface="Arial" panose="020B0604020202020204" pitchFamily="34" charset="0"/>
              <a:buChar char="•"/>
            </a:pPr>
            <a:r>
              <a:rPr lang="en-US" dirty="0"/>
              <a:t>All trash</a:t>
            </a:r>
          </a:p>
          <a:p>
            <a:pPr marL="171450" lvl="0" indent="-171450">
              <a:buFont typeface="Arial" panose="020B0604020202020204" pitchFamily="34" charset="0"/>
              <a:buChar char="•"/>
            </a:pPr>
            <a:endParaRPr lang="en-US" dirty="0"/>
          </a:p>
          <a:p>
            <a:pPr marL="0" lvl="0" indent="0">
              <a:buFont typeface="Arial" panose="020B0604020202020204" pitchFamily="34" charset="0"/>
              <a:buNone/>
            </a:pPr>
            <a:r>
              <a:rPr lang="en-US" dirty="0"/>
              <a:t>Why? All of the these items contain plastic or other materials that will not break down into compost and cause problems at the compost facilities. </a:t>
            </a:r>
          </a:p>
        </p:txBody>
      </p:sp>
      <p:sp>
        <p:nvSpPr>
          <p:cNvPr id="4" name="Slide Number Placeholder 3"/>
          <p:cNvSpPr>
            <a:spLocks noGrp="1"/>
          </p:cNvSpPr>
          <p:nvPr>
            <p:ph type="sldNum" sz="quarter" idx="5"/>
          </p:nvPr>
        </p:nvSpPr>
        <p:spPr/>
        <p:txBody>
          <a:bodyPr/>
          <a:lstStyle/>
          <a:p>
            <a:fld id="{F1AF4CBF-49AD-40F5-820C-0BD6388CF1D9}" type="slidenum">
              <a:rPr lang="en-US" smtClean="0"/>
              <a:t>9</a:t>
            </a:fld>
            <a:endParaRPr lang="en-US" dirty="0"/>
          </a:p>
        </p:txBody>
      </p:sp>
    </p:spTree>
    <p:extLst>
      <p:ext uri="{BB962C8B-B14F-4D97-AF65-F5344CB8AC3E}">
        <p14:creationId xmlns:p14="http://schemas.microsoft.com/office/powerpoint/2010/main" val="1578392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143463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765340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160871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35553-9251-4B4B-A9A9-072499A40E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9F1956-5D74-4DFF-8726-665C2530E3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0A04812-8812-48F6-85ED-DB99FA7A204F}"/>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A4D5AB52-0DA9-4B5A-9DB5-006C0C0EA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1C45D-D77F-442E-B95B-7FB64B5DF657}"/>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59409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DA6F8-823E-4426-AE4B-6A8FC45804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68B2B3-338B-4F95-BB08-8C2B425B31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F84645-2881-4246-9DDA-7FCFA3F707DD}"/>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32175A17-E1B2-4B71-9DE5-FB246A226E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849B96-8992-484C-B1BE-F059330993D7}"/>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950511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4DCE0-92F2-4B4F-94EC-AE6F279584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D896BE-070C-445A-857E-1BD38A5503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87BFA3-F485-46D6-B96D-E8D4450F4132}"/>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EEC82CA9-9F69-4C20-9616-E6852FCD79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D5B87D-E8FA-4A83-B68B-892DD8F7B458}"/>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770995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135F3-417B-442C-B6C4-FA1DF9B3D3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31B3E1-45EA-44B1-9E9C-AF4411E577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A9D01F4-5038-4780-8ED8-14893960998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BEA3C7-8305-413A-899E-FBCEF7B37B3E}"/>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a:extLst>
              <a:ext uri="{FF2B5EF4-FFF2-40B4-BE49-F238E27FC236}">
                <a16:creationId xmlns:a16="http://schemas.microsoft.com/office/drawing/2014/main" id="{D14A968C-C8E9-469E-A2A0-5E8CF38ABF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FED0F2-50EC-4427-AC97-5360FD6D40D3}"/>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580229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84EB8-01EF-4BDA-A421-ECFF335776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64D848-EE81-4F1A-88C8-940BB0DF4C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1C233C-86DA-4A69-B14E-6C6D469F40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32137E5-A215-4FDF-A33C-0ADB1D2B95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8C9E9D-2C4A-4330-80D3-9E126A5B22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FE3457-8FE0-4F5F-AE12-071BA6E27001}"/>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a:extLst>
              <a:ext uri="{FF2B5EF4-FFF2-40B4-BE49-F238E27FC236}">
                <a16:creationId xmlns:a16="http://schemas.microsoft.com/office/drawing/2014/main" id="{574D8F3B-0274-4030-8E4B-55A78E8461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2A08E4-407F-4DA2-933A-34337CE3C548}"/>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502611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F7BF5-692D-4BF5-B567-4F81078D3B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60F2AB-A8B2-447D-A625-6AF1C0D1C32B}"/>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4" name="Footer Placeholder 3">
            <a:extLst>
              <a:ext uri="{FF2B5EF4-FFF2-40B4-BE49-F238E27FC236}">
                <a16:creationId xmlns:a16="http://schemas.microsoft.com/office/drawing/2014/main" id="{AB08FCE7-3BAB-408F-BA72-738DCC4DCB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4CB2512-4F22-45DB-9416-A7606D4AB1F7}"/>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1391159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5A6BCF-AD67-45D4-9CAF-875E1F703FDC}"/>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3" name="Footer Placeholder 2">
            <a:extLst>
              <a:ext uri="{FF2B5EF4-FFF2-40B4-BE49-F238E27FC236}">
                <a16:creationId xmlns:a16="http://schemas.microsoft.com/office/drawing/2014/main" id="{5227A567-2833-491E-9346-67A7216516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B9DB24-77EA-4B1C-B0AE-101E1496BB0C}"/>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1260442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71979-DFD3-43F5-8671-7B8877B440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6DDCD3-09F8-4A5F-B7EF-635E5C15EA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322386-B5A4-42BA-9CA9-5D900B2A6A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62FB76-6CED-495D-AECB-FCAAA41FAC42}"/>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a:extLst>
              <a:ext uri="{FF2B5EF4-FFF2-40B4-BE49-F238E27FC236}">
                <a16:creationId xmlns:a16="http://schemas.microsoft.com/office/drawing/2014/main" id="{EF75EA47-D52D-4024-8E93-FE53058439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B53812-C4DA-415A-894B-91C7E3579EE5}"/>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226712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898137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A9157-4E61-4831-A657-6F208BD180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FD5951-081F-406F-A573-2E1A21C642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A750F9-A2CC-4B3E-905B-656FF875DC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AEC28A-CF8B-439A-9CD1-BE5826EEC724}"/>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a:extLst>
              <a:ext uri="{FF2B5EF4-FFF2-40B4-BE49-F238E27FC236}">
                <a16:creationId xmlns:a16="http://schemas.microsoft.com/office/drawing/2014/main" id="{B44CF7CA-613E-40CB-9705-850167117A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4F48FB-1E00-4EE6-A929-205A5362062E}"/>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0069060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34CA6-5132-4826-989A-348FAD2E9C7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953212-D6CB-4378-B549-07B8EC4FCC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5669C-0BA9-44A6-9608-5642E920D35B}"/>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E306DE98-7391-4599-9EFA-18D4AFF7D2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756513-16C3-402A-8CB7-32E84075C655}"/>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58125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6EF0883-1FC9-49BC-9677-305E8FDD0E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F65BA9-BCC7-4E4E-8A4B-51CAF55043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F85493-CD08-4796-9365-8A4FC169DDEE}"/>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B850B874-D0E2-4342-94E5-EF59F2552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3C66CA-DE0A-4DC6-B937-C313A7619949}"/>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50091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8606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682913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421712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240596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2313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659773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12/2/2022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30374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12/2/2022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62957681"/>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B761CF-4E56-4648-A9CD-B75D3C9859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9078BD-4BCC-4AD0-AD41-692E2FBDF0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C9D042-4F9F-4C80-8221-2C43F9B51A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74B755FF-B1D2-4417-A708-3B68AC0B1C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01C73B-FAEB-4C1E-B709-E8885A570F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302887424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www.dakotacounty.us/"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E902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7933038" y="770467"/>
            <a:ext cx="3740270" cy="3352800"/>
          </a:xfrm>
        </p:spPr>
        <p:txBody>
          <a:bodyPr vert="horz" lIns="91440" tIns="45720" rIns="91440" bIns="45720" rtlCol="0" anchor="b">
            <a:normAutofit/>
          </a:bodyPr>
          <a:lstStyle/>
          <a:p>
            <a:r>
              <a:rPr lang="en-US" sz="5400" dirty="0">
                <a:solidFill>
                  <a:schemeClr val="bg1"/>
                </a:solidFill>
              </a:rPr>
              <a:t>Organics Collection</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a:xfrm>
            <a:off x="7933038" y="4206876"/>
            <a:ext cx="3660084" cy="1645920"/>
          </a:xfrm>
        </p:spPr>
        <p:txBody>
          <a:bodyPr vert="horz" lIns="91440" tIns="45720" rIns="91440" bIns="45720" rtlCol="0">
            <a:noAutofit/>
          </a:bodyPr>
          <a:lstStyle/>
          <a:p>
            <a:r>
              <a:rPr lang="en-US" dirty="0">
                <a:solidFill>
                  <a:schemeClr val="bg1"/>
                </a:solidFill>
              </a:rPr>
              <a:t>Collecting food scraps for commercial  composting</a:t>
            </a:r>
          </a:p>
        </p:txBody>
      </p:sp>
      <p:pic>
        <p:nvPicPr>
          <p:cNvPr id="5" name="Picture 4">
            <a:extLst>
              <a:ext uri="{FF2B5EF4-FFF2-40B4-BE49-F238E27FC236}">
                <a16:creationId xmlns:a16="http://schemas.microsoft.com/office/drawing/2014/main" id="{D939231B-F069-4BAD-9F2B-8D78AAC78224}"/>
              </a:ext>
            </a:extLst>
          </p:cNvPr>
          <p:cNvPicPr>
            <a:picLocks noChangeAspect="1"/>
          </p:cNvPicPr>
          <p:nvPr/>
        </p:nvPicPr>
        <p:blipFill rotWithShape="1">
          <a:blip r:embed="rId3"/>
          <a:srcRect t="30759" r="2" b="2"/>
          <a:stretch/>
        </p:blipFill>
        <p:spPr>
          <a:xfrm>
            <a:off x="-39315" y="10"/>
            <a:ext cx="7552267" cy="6857990"/>
          </a:xfrm>
          <a:prstGeom prst="rect">
            <a:avLst/>
          </a:prstGeom>
        </p:spPr>
      </p:pic>
    </p:spTree>
    <p:extLst>
      <p:ext uri="{BB962C8B-B14F-4D97-AF65-F5344CB8AC3E}">
        <p14:creationId xmlns:p14="http://schemas.microsoft.com/office/powerpoint/2010/main" val="1783090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Organics Program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dirty="0">
                <a:solidFill>
                  <a:srgbClr val="000000"/>
                </a:solidFill>
                <a:highlight>
                  <a:srgbClr val="FFFF00"/>
                </a:highlight>
              </a:rPr>
              <a:t>Insert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8B83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5270089" y="619431"/>
            <a:ext cx="6263149" cy="3869205"/>
          </a:xfrm>
        </p:spPr>
        <p:txBody>
          <a:bodyPr>
            <a:normAutofit/>
          </a:bodyPr>
          <a:lstStyle/>
          <a:p>
            <a:r>
              <a:rPr lang="en-US" sz="5400" dirty="0">
                <a:cs typeface="Calibri" panose="020F0502020204030204" pitchFamily="34" charset="0"/>
              </a:rPr>
              <a:t>Responsibilities when emptying organics containers</a:t>
            </a:r>
            <a:endParaRPr lang="en-US" sz="5400" dirty="0"/>
          </a:p>
        </p:txBody>
      </p:sp>
      <p:grpSp>
        <p:nvGrpSpPr>
          <p:cNvPr id="6" name="Group 5">
            <a:extLst>
              <a:ext uri="{FF2B5EF4-FFF2-40B4-BE49-F238E27FC236}">
                <a16:creationId xmlns:a16="http://schemas.microsoft.com/office/drawing/2014/main" id="{030B02CF-ECE0-433B-9D97-07EE61DCC78D}"/>
              </a:ext>
            </a:extLst>
          </p:cNvPr>
          <p:cNvGrpSpPr/>
          <p:nvPr/>
        </p:nvGrpSpPr>
        <p:grpSpPr>
          <a:xfrm>
            <a:off x="633999" y="915788"/>
            <a:ext cx="4001315" cy="5017324"/>
            <a:chOff x="633999" y="915788"/>
            <a:chExt cx="4001315" cy="5017324"/>
          </a:xfrm>
        </p:grpSpPr>
        <p:pic>
          <p:nvPicPr>
            <p:cNvPr id="3" name="Picture 2">
              <a:extLst>
                <a:ext uri="{FF2B5EF4-FFF2-40B4-BE49-F238E27FC236}">
                  <a16:creationId xmlns:a16="http://schemas.microsoft.com/office/drawing/2014/main" id="{1FB2028F-8AED-4FA6-BEBD-96D43A18E16B}"/>
                </a:ext>
              </a:extLst>
            </p:cNvPr>
            <p:cNvPicPr>
              <a:picLocks noChangeAspect="1"/>
            </p:cNvPicPr>
            <p:nvPr/>
          </p:nvPicPr>
          <p:blipFill>
            <a:blip r:embed="rId3"/>
            <a:stretch>
              <a:fillRect/>
            </a:stretch>
          </p:blipFill>
          <p:spPr>
            <a:xfrm>
              <a:off x="633999" y="915788"/>
              <a:ext cx="4001315" cy="5017324"/>
            </a:xfrm>
            <a:prstGeom prst="rect">
              <a:avLst/>
            </a:prstGeom>
          </p:spPr>
        </p:pic>
        <p:pic>
          <p:nvPicPr>
            <p:cNvPr id="5" name="Picture 4" descr="Logo&#10;&#10;Description automatically generated">
              <a:extLst>
                <a:ext uri="{FF2B5EF4-FFF2-40B4-BE49-F238E27FC236}">
                  <a16:creationId xmlns:a16="http://schemas.microsoft.com/office/drawing/2014/main" id="{1E508055-867B-43D5-B11D-CBE604B05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4240" y="4128300"/>
              <a:ext cx="870544" cy="870544"/>
            </a:xfrm>
            <a:prstGeom prst="rect">
              <a:avLst/>
            </a:prstGeom>
          </p:spPr>
        </p:pic>
      </p:grpSp>
    </p:spTree>
    <p:extLst>
      <p:ext uri="{BB962C8B-B14F-4D97-AF65-F5344CB8AC3E}">
        <p14:creationId xmlns:p14="http://schemas.microsoft.com/office/powerpoint/2010/main" val="324037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1" y="1640114"/>
            <a:ext cx="5470510"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6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Keep materials separate.  </a:t>
            </a:r>
          </a:p>
          <a:p>
            <a:pPr marL="0" marR="0" lvl="0" indent="0" algn="l" defTabSz="914400" rtl="0" eaLnBrk="1" fontAlgn="auto" latinLnBrk="0" hangingPunct="1">
              <a:lnSpc>
                <a:spcPct val="85000"/>
              </a:lnSpc>
              <a:spcBef>
                <a:spcPts val="0"/>
              </a:spcBef>
              <a:spcAft>
                <a:spcPts val="600"/>
              </a:spcAft>
              <a:buClrTx/>
              <a:buSzTx/>
              <a:tabLst/>
              <a:defRPr/>
            </a:pPr>
            <a:r>
              <a:rPr lang="en-US" sz="2800" dirty="0">
                <a:solidFill>
                  <a:schemeClr val="tx2">
                    <a:lumMod val="10000"/>
                  </a:schemeClr>
                </a:solidFill>
                <a:latin typeface="Calibri" panose="020F0502020204030204" pitchFamily="34" charset="0"/>
                <a:cs typeface="Calibri" panose="020F0502020204030204" pitchFamily="34" charset="0"/>
              </a:rPr>
              <a:t>Make sure</a:t>
            </a:r>
            <a:r>
              <a:rPr kumimoji="0" lang="en-US" sz="280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 trash, recyclables and organics are kept separate so they end up in the right dumpster or cart.</a:t>
            </a: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1028" name="Picture 4">
            <a:extLst>
              <a:ext uri="{FF2B5EF4-FFF2-40B4-BE49-F238E27FC236}">
                <a16:creationId xmlns:a16="http://schemas.microsoft.com/office/drawing/2014/main" id="{C8926EB5-9A43-4BB9-BD16-BB4F6FA68A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3918" y="1988455"/>
            <a:ext cx="5002591" cy="3751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225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mpostable Garbage Bags | Bulk Green Waste Basket Trash Bags - Green Paper  Products">
            <a:extLst>
              <a:ext uri="{FF2B5EF4-FFF2-40B4-BE49-F238E27FC236}">
                <a16:creationId xmlns:a16="http://schemas.microsoft.com/office/drawing/2014/main" id="{D604C8DA-FF27-4B1D-8731-94FEAA9B2D3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96" t="18201" b="20000"/>
          <a:stretch/>
        </p:blipFill>
        <p:spPr bwMode="auto">
          <a:xfrm>
            <a:off x="6357256" y="2016012"/>
            <a:ext cx="5766555" cy="37589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0" y="1640114"/>
            <a:ext cx="5731767"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6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Use the right bags.</a:t>
            </a:r>
            <a:endParaRPr lang="en-US" sz="3200" b="1" dirty="0">
              <a:solidFill>
                <a:srgbClr val="5E9028"/>
              </a:solidFill>
              <a:latin typeface="Calibri" panose="020F0502020204030204" pitchFamily="34" charset="0"/>
              <a:cs typeface="Calibri" panose="020F0502020204030204" pitchFamily="34" charset="0"/>
            </a:endParaRPr>
          </a:p>
          <a:p>
            <a:pPr marL="457200" marR="0" lvl="0" indent="-457200" algn="l" defTabSz="914400" rtl="0" eaLnBrk="1" fontAlgn="auto" latinLnBrk="0" hangingPunct="1">
              <a:lnSpc>
                <a:spcPct val="85000"/>
              </a:lnSpc>
              <a:spcBef>
                <a:spcPts val="0"/>
              </a:spcBef>
              <a:spcAft>
                <a:spcPts val="1200"/>
              </a:spcAft>
              <a:buClrTx/>
              <a:buSzTx/>
              <a:buFont typeface="Arial" panose="020B0604020202020204" pitchFamily="34" charset="0"/>
              <a:buChar char="•"/>
              <a:tabLst/>
              <a:defRPr/>
            </a:pPr>
            <a:r>
              <a:rPr lang="en-US" sz="2800" dirty="0">
                <a:solidFill>
                  <a:schemeClr val="tx2">
                    <a:lumMod val="10000"/>
                  </a:schemeClr>
                </a:solidFill>
                <a:latin typeface="Calibri" panose="020F0502020204030204" pitchFamily="34" charset="0"/>
                <a:cs typeface="Calibri" panose="020F0502020204030204" pitchFamily="34" charset="0"/>
              </a:rPr>
              <a:t>Use only BPI-certified compostable bags to line and collect from organics containers.</a:t>
            </a:r>
          </a:p>
          <a:p>
            <a:pPr marL="457200" lvl="0" indent="-457200" defTabSz="914400">
              <a:lnSpc>
                <a:spcPct val="85000"/>
              </a:lnSpc>
              <a:spcAft>
                <a:spcPts val="600"/>
              </a:spcAft>
              <a:buFont typeface="Arial" panose="020B0604020202020204" pitchFamily="34" charset="0"/>
              <a:buChar char="•"/>
              <a:defRPr/>
            </a:pPr>
            <a:r>
              <a:rPr lang="en-US" sz="2800" dirty="0">
                <a:solidFill>
                  <a:schemeClr val="tx2">
                    <a:lumMod val="10000"/>
                  </a:schemeClr>
                </a:solidFill>
                <a:latin typeface="Calibri" panose="020F0502020204030204" pitchFamily="34" charset="0"/>
                <a:cs typeface="Calibri" panose="020F0502020204030204" pitchFamily="34" charset="0"/>
              </a:rPr>
              <a:t>Look for the BPI logo on each bag or on the box they came in to ensure they are certified as compostable bags.</a:t>
            </a:r>
          </a:p>
          <a:p>
            <a:pPr marL="457200" marR="0" lvl="0" indent="-457200" defTabSz="914400" fontAlgn="auto">
              <a:lnSpc>
                <a:spcPct val="85000"/>
              </a:lnSpc>
              <a:spcBef>
                <a:spcPts val="0"/>
              </a:spcBef>
              <a:spcAft>
                <a:spcPts val="600"/>
              </a:spcAft>
              <a:buClrTx/>
              <a:buSzTx/>
              <a:buFont typeface="Arial" panose="020B0604020202020204" pitchFamily="34" charset="0"/>
              <a:buChar char="•"/>
              <a:tabLs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3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20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684212" indent="-571500" defTabSz="914400">
              <a:lnSpc>
                <a:spcPct val="95000"/>
              </a:lnSpc>
              <a:spcAft>
                <a:spcPts val="600"/>
              </a:spcAft>
              <a:buFont typeface="Arial" panose="020B0604020202020204" pitchFamily="34" charset="0"/>
              <a:buChar char="•"/>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5" name="Picture 4">
            <a:extLst>
              <a:ext uri="{FF2B5EF4-FFF2-40B4-BE49-F238E27FC236}">
                <a16:creationId xmlns:a16="http://schemas.microsoft.com/office/drawing/2014/main" id="{40EB3CC2-C9AB-4735-9978-97D5F012DCC5}"/>
              </a:ext>
            </a:extLst>
          </p:cNvPr>
          <p:cNvPicPr/>
          <p:nvPr/>
        </p:nvPicPr>
        <p:blipFill rotWithShape="1">
          <a:blip r:embed="rId4" cstate="print">
            <a:extLst>
              <a:ext uri="{28A0092B-C50C-407E-A947-70E740481C1C}">
                <a14:useLocalDpi xmlns:a14="http://schemas.microsoft.com/office/drawing/2010/main" val="0"/>
              </a:ext>
            </a:extLst>
          </a:blip>
          <a:srcRect t="8907"/>
          <a:stretch/>
        </p:blipFill>
        <p:spPr>
          <a:xfrm>
            <a:off x="7269669" y="5465092"/>
            <a:ext cx="2937252" cy="1196750"/>
          </a:xfrm>
          <a:prstGeom prst="rect">
            <a:avLst/>
          </a:prstGeom>
        </p:spPr>
      </p:pic>
      <p:sp>
        <p:nvSpPr>
          <p:cNvPr id="3" name="Arrow: Up 2">
            <a:extLst>
              <a:ext uri="{FF2B5EF4-FFF2-40B4-BE49-F238E27FC236}">
                <a16:creationId xmlns:a16="http://schemas.microsoft.com/office/drawing/2014/main" id="{DA5E7A00-89CD-48C3-8104-F6436226B106}"/>
              </a:ext>
            </a:extLst>
          </p:cNvPr>
          <p:cNvSpPr/>
          <p:nvPr/>
        </p:nvSpPr>
        <p:spPr>
          <a:xfrm rot="1086058">
            <a:off x="7431316" y="4256324"/>
            <a:ext cx="348343" cy="1096044"/>
          </a:xfrm>
          <a:prstGeom prst="upArrow">
            <a:avLst/>
          </a:prstGeom>
          <a:solidFill>
            <a:srgbClr val="FFCC66"/>
          </a:solidFill>
          <a:ln>
            <a:solidFill>
              <a:srgbClr val="DEAD2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7" name="Arrow: Up 6">
            <a:extLst>
              <a:ext uri="{FF2B5EF4-FFF2-40B4-BE49-F238E27FC236}">
                <a16:creationId xmlns:a16="http://schemas.microsoft.com/office/drawing/2014/main" id="{F4129975-D14E-45CA-828E-74F50DCEB355}"/>
              </a:ext>
            </a:extLst>
          </p:cNvPr>
          <p:cNvSpPr/>
          <p:nvPr/>
        </p:nvSpPr>
        <p:spPr>
          <a:xfrm rot="2055571">
            <a:off x="10485206" y="4874205"/>
            <a:ext cx="348343" cy="1096044"/>
          </a:xfrm>
          <a:prstGeom prst="upArrow">
            <a:avLst/>
          </a:prstGeom>
          <a:solidFill>
            <a:srgbClr val="FFCC66"/>
          </a:solidFill>
          <a:ln>
            <a:solidFill>
              <a:srgbClr val="DEAD2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9194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1" y="1640114"/>
            <a:ext cx="5774840"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6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Maintain organics containers by emptying often.</a:t>
            </a:r>
            <a:endParaRPr lang="en-US" sz="3200" b="1" dirty="0">
              <a:solidFill>
                <a:srgbClr val="5E9028"/>
              </a:solidFill>
              <a:latin typeface="Calibri" panose="020F0502020204030204" pitchFamily="34" charset="0"/>
              <a:cs typeface="Calibri" panose="020F0502020204030204" pitchFamily="34" charset="0"/>
            </a:endParaRPr>
          </a:p>
          <a:p>
            <a:pPr lvl="0" defTabSz="914400">
              <a:lnSpc>
                <a:spcPct val="85000"/>
              </a:lnSpc>
              <a:spcAft>
                <a:spcPts val="1200"/>
              </a:spcAft>
              <a:defRPr/>
            </a:pPr>
            <a:r>
              <a:rPr lang="en-US" sz="2800" dirty="0">
                <a:solidFill>
                  <a:schemeClr val="tx2">
                    <a:lumMod val="10000"/>
                  </a:schemeClr>
                </a:solidFill>
              </a:rPr>
              <a:t>Empty containers often so they are not overflowing on the ground or causing odor issues.</a:t>
            </a:r>
          </a:p>
          <a:p>
            <a:pPr lvl="0" defTabSz="914400">
              <a:lnSpc>
                <a:spcPct val="85000"/>
              </a:lnSpc>
              <a:spcAft>
                <a:spcPts val="1200"/>
              </a:spcAft>
              <a:defRPr/>
            </a:pPr>
            <a:r>
              <a:rPr lang="en-US" sz="3200" b="1" dirty="0">
                <a:solidFill>
                  <a:srgbClr val="5E9028"/>
                </a:solidFill>
                <a:latin typeface="Calibri" panose="020F0502020204030204" pitchFamily="34" charset="0"/>
                <a:cs typeface="Calibri" panose="020F0502020204030204" pitchFamily="34" charset="0"/>
              </a:rPr>
              <a:t>Place tied bags in the organics dumpster or cart.</a:t>
            </a:r>
          </a:p>
          <a:p>
            <a:pPr lvl="0" defTabSz="914400">
              <a:lnSpc>
                <a:spcPct val="85000"/>
              </a:lnSpc>
              <a:spcAft>
                <a:spcPts val="1200"/>
              </a:spcAft>
              <a:defRPr/>
            </a:pPr>
            <a:r>
              <a:rPr lang="en-US" sz="2800" dirty="0">
                <a:solidFill>
                  <a:schemeClr val="tx2">
                    <a:lumMod val="10000"/>
                  </a:schemeClr>
                </a:solidFill>
                <a:latin typeface="Calibri" panose="020F0502020204030204" pitchFamily="34" charset="0"/>
                <a:cs typeface="Calibri" panose="020F0502020204030204" pitchFamily="34" charset="0"/>
              </a:rPr>
              <a:t>Tightly tie off bags before putting them into a hauler-provided organics cart or dumpster.</a:t>
            </a:r>
          </a:p>
          <a:p>
            <a:pPr lvl="0" defTabSz="914400">
              <a:lnSpc>
                <a:spcPct val="85000"/>
              </a:lnSpc>
              <a:spcAft>
                <a:spcPts val="12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lvl="0" defTabSz="914400">
              <a:lnSpc>
                <a:spcPct val="85000"/>
              </a:lnSpc>
              <a:spcAft>
                <a:spcPts val="12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3076" name="Picture 4" descr="What Is An In-Office Food Waste Compost Service? – saint-carne">
            <a:extLst>
              <a:ext uri="{FF2B5EF4-FFF2-40B4-BE49-F238E27FC236}">
                <a16:creationId xmlns:a16="http://schemas.microsoft.com/office/drawing/2014/main" id="{4CE5B0F9-9CEC-4473-8B08-55ECC3F6A13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650"/>
          <a:stretch/>
        </p:blipFill>
        <p:spPr bwMode="auto">
          <a:xfrm>
            <a:off x="6618045" y="1640114"/>
            <a:ext cx="5166178" cy="3966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955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1" y="1640114"/>
            <a:ext cx="5774840"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6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Check organics labels.</a:t>
            </a:r>
            <a:endParaRPr lang="en-US" sz="3200" b="1" dirty="0">
              <a:solidFill>
                <a:srgbClr val="5E9028"/>
              </a:solidFill>
              <a:latin typeface="Calibri" panose="020F0502020204030204" pitchFamily="34" charset="0"/>
              <a:cs typeface="Calibri" panose="020F0502020204030204" pitchFamily="34" charset="0"/>
            </a:endParaRPr>
          </a:p>
          <a:p>
            <a:pPr lvl="0" defTabSz="914400">
              <a:lnSpc>
                <a:spcPct val="85000"/>
              </a:lnSpc>
              <a:spcAft>
                <a:spcPts val="1200"/>
              </a:spcAft>
              <a:defRPr/>
            </a:pPr>
            <a:r>
              <a:rPr lang="en-US" sz="2800" dirty="0">
                <a:solidFill>
                  <a:schemeClr val="tx2">
                    <a:lumMod val="10000"/>
                  </a:schemeClr>
                </a:solidFill>
              </a:rPr>
              <a:t>Help us ensure each container has a label that follows County labeling rules for color, words and images:</a:t>
            </a:r>
            <a:endParaRPr lang="en-US" sz="2800" dirty="0">
              <a:solidFill>
                <a:schemeClr val="tx2">
                  <a:lumMod val="10000"/>
                </a:schemeClr>
              </a:solidFill>
              <a:latin typeface="Calibri" panose="020F0502020204030204" pitchFamily="34" charset="0"/>
              <a:cs typeface="Calibri" panose="020F0502020204030204" pitchFamily="34" charset="0"/>
            </a:endParaRP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Main color is </a:t>
            </a:r>
            <a:r>
              <a:rPr lang="en-US" sz="2400" dirty="0">
                <a:solidFill>
                  <a:srgbClr val="5E9028"/>
                </a:solidFill>
                <a:latin typeface="Calibri" panose="020F0502020204030204" pitchFamily="34" charset="0"/>
                <a:cs typeface="Calibri" panose="020F0502020204030204" pitchFamily="34" charset="0"/>
              </a:rPr>
              <a:t>green</a:t>
            </a:r>
            <a:endParaRPr lang="en-US" sz="2400" dirty="0">
              <a:solidFill>
                <a:schemeClr val="tx2">
                  <a:lumMod val="10000"/>
                </a:schemeClr>
              </a:solidFill>
              <a:latin typeface="Calibri" panose="020F0502020204030204" pitchFamily="34" charset="0"/>
              <a:cs typeface="Calibri" panose="020F0502020204030204" pitchFamily="34" charset="0"/>
            </a:endParaRP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Title: Organics</a:t>
            </a: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County standardized images to show food scraps collected</a:t>
            </a: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Label is visible and not covered by bag.</a:t>
            </a:r>
          </a:p>
          <a:p>
            <a:pPr marL="58738" lvl="2">
              <a:spcBef>
                <a:spcPts val="1200"/>
              </a:spcBef>
            </a:pPr>
            <a:r>
              <a:rPr lang="en-US" sz="2800" dirty="0">
                <a:solidFill>
                  <a:schemeClr val="tx2">
                    <a:lumMod val="10000"/>
                  </a:schemeClr>
                </a:solidFill>
              </a:rPr>
              <a:t>Let us know if we need more or updated labels.</a:t>
            </a:r>
            <a:endParaRPr lang="en-US" sz="2800" dirty="0">
              <a:solidFill>
                <a:schemeClr val="tx2">
                  <a:lumMod val="10000"/>
                </a:schemeClr>
              </a:solidFill>
              <a:latin typeface="Calibri" panose="020F0502020204030204" pitchFamily="34" charset="0"/>
              <a:cs typeface="Calibri" panose="020F0502020204030204" pitchFamily="34" charset="0"/>
            </a:endParaRPr>
          </a:p>
          <a:p>
            <a:pPr lvl="0" defTabSz="914400">
              <a:lnSpc>
                <a:spcPct val="85000"/>
              </a:lnSpc>
              <a:spcAft>
                <a:spcPts val="12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9DD9146B-7460-48CD-8AB9-3C30004BB678}"/>
              </a:ext>
            </a:extLst>
          </p:cNvPr>
          <p:cNvSpPr txBox="1"/>
          <p:nvPr/>
        </p:nvSpPr>
        <p:spPr>
          <a:xfrm>
            <a:off x="6865258" y="6119279"/>
            <a:ext cx="4701251" cy="523220"/>
          </a:xfrm>
          <a:prstGeom prst="rect">
            <a:avLst/>
          </a:prstGeom>
          <a:noFill/>
        </p:spPr>
        <p:txBody>
          <a:bodyPr wrap="square" rtlCol="0">
            <a:spAutoFit/>
          </a:bodyPr>
          <a:lstStyle/>
          <a:p>
            <a:pPr algn="ctr"/>
            <a:r>
              <a:rPr lang="en-US" sz="1400" dirty="0">
                <a:solidFill>
                  <a:schemeClr val="tx2">
                    <a:lumMod val="10000"/>
                  </a:schemeClr>
                </a:solidFill>
              </a:rPr>
              <a:t>Order free standardized labels at </a:t>
            </a:r>
            <a:r>
              <a:rPr lang="en-US" sz="1400" dirty="0">
                <a:hlinkClick r:id="rId3"/>
              </a:rPr>
              <a:t>www.dakotacounty.us</a:t>
            </a:r>
            <a:r>
              <a:rPr lang="en-US" sz="1400" dirty="0"/>
              <a:t>, </a:t>
            </a:r>
            <a:r>
              <a:rPr lang="en-US" sz="1400" dirty="0">
                <a:solidFill>
                  <a:schemeClr val="tx2">
                    <a:lumMod val="10000"/>
                  </a:schemeClr>
                </a:solidFill>
              </a:rPr>
              <a:t>search </a:t>
            </a:r>
            <a:r>
              <a:rPr lang="en-US" sz="1400" i="1" dirty="0">
                <a:solidFill>
                  <a:schemeClr val="tx2">
                    <a:lumMod val="10000"/>
                  </a:schemeClr>
                </a:solidFill>
              </a:rPr>
              <a:t>business recycling </a:t>
            </a:r>
          </a:p>
        </p:txBody>
      </p:sp>
      <p:grpSp>
        <p:nvGrpSpPr>
          <p:cNvPr id="9" name="Group 8">
            <a:extLst>
              <a:ext uri="{FF2B5EF4-FFF2-40B4-BE49-F238E27FC236}">
                <a16:creationId xmlns:a16="http://schemas.microsoft.com/office/drawing/2014/main" id="{4CC6D55B-B5E3-4581-B272-C92D1BEF671F}"/>
              </a:ext>
            </a:extLst>
          </p:cNvPr>
          <p:cNvGrpSpPr/>
          <p:nvPr/>
        </p:nvGrpSpPr>
        <p:grpSpPr>
          <a:xfrm>
            <a:off x="6689452" y="1448145"/>
            <a:ext cx="4877057" cy="4637314"/>
            <a:chOff x="6689452" y="1448145"/>
            <a:chExt cx="4877057" cy="4637314"/>
          </a:xfrm>
        </p:grpSpPr>
        <p:pic>
          <p:nvPicPr>
            <p:cNvPr id="4" name="Picture 3">
              <a:extLst>
                <a:ext uri="{FF2B5EF4-FFF2-40B4-BE49-F238E27FC236}">
                  <a16:creationId xmlns:a16="http://schemas.microsoft.com/office/drawing/2014/main" id="{CF0ECD62-0B57-4525-A0B0-49EB33D2E9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9452" y="1448145"/>
              <a:ext cx="4877057" cy="4637314"/>
            </a:xfrm>
            <a:prstGeom prst="rect">
              <a:avLst/>
            </a:prstGeom>
          </p:spPr>
        </p:pic>
        <p:pic>
          <p:nvPicPr>
            <p:cNvPr id="8" name="Picture 7">
              <a:extLst>
                <a:ext uri="{FF2B5EF4-FFF2-40B4-BE49-F238E27FC236}">
                  <a16:creationId xmlns:a16="http://schemas.microsoft.com/office/drawing/2014/main" id="{5DCE2898-A949-46C7-9842-B93869AB76A2}"/>
                </a:ext>
              </a:extLst>
            </p:cNvPr>
            <p:cNvPicPr>
              <a:picLocks noChangeAspect="1"/>
            </p:cNvPicPr>
            <p:nvPr/>
          </p:nvPicPr>
          <p:blipFill rotWithShape="1">
            <a:blip r:embed="rId5">
              <a:extLst>
                <a:ext uri="{28A0092B-C50C-407E-A947-70E740481C1C}">
                  <a14:useLocalDpi xmlns:a14="http://schemas.microsoft.com/office/drawing/2010/main" val="0"/>
                </a:ext>
              </a:extLst>
            </a:blip>
            <a:srcRect b="38334"/>
            <a:stretch/>
          </p:blipFill>
          <p:spPr>
            <a:xfrm>
              <a:off x="9476014" y="4890589"/>
              <a:ext cx="692021" cy="1194869"/>
            </a:xfrm>
            <a:prstGeom prst="rect">
              <a:avLst/>
            </a:prstGeom>
          </p:spPr>
        </p:pic>
      </p:grpSp>
    </p:spTree>
    <p:extLst>
      <p:ext uri="{BB962C8B-B14F-4D97-AF65-F5344CB8AC3E}">
        <p14:creationId xmlns:p14="http://schemas.microsoft.com/office/powerpoint/2010/main" val="10094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0" y="1526522"/>
            <a:ext cx="7813659"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12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Communicate.</a:t>
            </a:r>
            <a:endParaRPr lang="en-US" sz="3200" b="1" dirty="0">
              <a:solidFill>
                <a:srgbClr val="5E9028"/>
              </a:solidFill>
              <a:latin typeface="Calibri" panose="020F0502020204030204" pitchFamily="34" charset="0"/>
              <a:cs typeface="Calibri" panose="020F0502020204030204" pitchFamily="34" charset="0"/>
            </a:endParaRPr>
          </a:p>
          <a:p>
            <a:pPr lvl="0" defTabSz="914400">
              <a:lnSpc>
                <a:spcPct val="85000"/>
              </a:lnSpc>
              <a:spcAft>
                <a:spcPts val="600"/>
              </a:spcAft>
              <a:defRPr/>
            </a:pPr>
            <a:r>
              <a:rPr lang="en-US" sz="3200" b="1" dirty="0">
                <a:solidFill>
                  <a:srgbClr val="000000"/>
                </a:solidFill>
                <a:latin typeface="Calibri" panose="020F0502020204030204" pitchFamily="34" charset="0"/>
                <a:cs typeface="Calibri" panose="020F0502020204030204" pitchFamily="34" charset="0"/>
              </a:rPr>
              <a:t>Notify </a:t>
            </a:r>
            <a:r>
              <a:rPr lang="en-US" sz="3200" b="1" dirty="0">
                <a:solidFill>
                  <a:srgbClr val="000000"/>
                </a:solidFill>
                <a:highlight>
                  <a:srgbClr val="FFFF00"/>
                </a:highlight>
                <a:latin typeface="Calibri" panose="020F0502020204030204" pitchFamily="34" charset="0"/>
                <a:cs typeface="Calibri" panose="020F0502020204030204" pitchFamily="34" charset="0"/>
              </a:rPr>
              <a:t>[owner/manager] </a:t>
            </a:r>
            <a:r>
              <a:rPr lang="en-US" sz="3200" b="1" dirty="0">
                <a:solidFill>
                  <a:srgbClr val="000000"/>
                </a:solidFill>
                <a:latin typeface="Calibri" panose="020F0502020204030204" pitchFamily="34" charset="0"/>
                <a:cs typeface="Calibri" panose="020F0502020204030204" pitchFamily="34" charset="0"/>
              </a:rPr>
              <a:t>immediately if:</a:t>
            </a:r>
          </a:p>
          <a:p>
            <a:pPr marL="914400" lvl="1" indent="-457200">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More organics containers are needed</a:t>
            </a:r>
          </a:p>
          <a:p>
            <a:pPr marL="914400" lvl="1" indent="-457200">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Containers labels are missing, damaged or don’t meet requirements</a:t>
            </a:r>
          </a:p>
          <a:p>
            <a:pPr marL="914400" lvl="1" indent="-457200">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Any organics program issues</a:t>
            </a:r>
          </a:p>
          <a:p>
            <a:pPr lvl="1">
              <a:defRPr/>
            </a:pPr>
            <a:endParaRPr lang="en-US" sz="3200" dirty="0">
              <a:solidFill>
                <a:srgbClr val="DFE3E5">
                  <a:lumMod val="10000"/>
                </a:srgbClr>
              </a:solidFill>
              <a:latin typeface="Calibri" panose="020F0502020204030204" pitchFamily="34" charset="0"/>
              <a:cs typeface="Calibri" panose="020F0502020204030204" pitchFamily="34" charset="0"/>
            </a:endParaRPr>
          </a:p>
          <a:p>
            <a:pPr lvl="1">
              <a:defRPr/>
            </a:pPr>
            <a:r>
              <a:rPr lang="en-US" sz="2800" dirty="0">
                <a:solidFill>
                  <a:srgbClr val="DFE3E5">
                    <a:lumMod val="10000"/>
                  </a:srgbClr>
                </a:solidFill>
                <a:latin typeface="Calibri" panose="020F0502020204030204" pitchFamily="34" charset="0"/>
                <a:cs typeface="Calibri" panose="020F0502020204030204" pitchFamily="34" charset="0"/>
              </a:rPr>
              <a:t>Contact:</a:t>
            </a:r>
          </a:p>
          <a:p>
            <a:pPr marL="1371600" lvl="2" indent="-457200">
              <a:buFont typeface="Arial" panose="020B0604020202020204" pitchFamily="34" charset="0"/>
              <a:buChar char="•"/>
              <a:defRPr/>
            </a:pPr>
            <a:r>
              <a:rPr lang="en-US" sz="2800" dirty="0">
                <a:solidFill>
                  <a:srgbClr val="DFE3E5">
                    <a:lumMod val="10000"/>
                  </a:srgbClr>
                </a:solidFill>
                <a:highlight>
                  <a:srgbClr val="FFFF00"/>
                </a:highlight>
                <a:latin typeface="Calibri" panose="020F0502020204030204" pitchFamily="34" charset="0"/>
                <a:cs typeface="Calibri" panose="020F0502020204030204" pitchFamily="34" charset="0"/>
              </a:rPr>
              <a:t>[name, title] </a:t>
            </a:r>
          </a:p>
          <a:p>
            <a:pPr marL="1371600" lvl="2" indent="-457200">
              <a:buFont typeface="Arial" panose="020B0604020202020204" pitchFamily="34" charset="0"/>
              <a:buChar char="•"/>
              <a:defRPr/>
            </a:pPr>
            <a:r>
              <a:rPr lang="en-US" sz="2800" dirty="0">
                <a:solidFill>
                  <a:srgbClr val="DFE3E5">
                    <a:lumMod val="10000"/>
                  </a:srgbClr>
                </a:solidFill>
                <a:highlight>
                  <a:srgbClr val="FFFF00"/>
                </a:highlight>
                <a:latin typeface="Calibri" panose="020F0502020204030204" pitchFamily="34" charset="0"/>
                <a:cs typeface="Calibri" panose="020F0502020204030204" pitchFamily="34" charset="0"/>
              </a:rPr>
              <a:t>[email]</a:t>
            </a:r>
          </a:p>
          <a:p>
            <a:pPr marL="1371600" lvl="2" indent="-457200">
              <a:buFont typeface="Arial" panose="020B0604020202020204" pitchFamily="34" charset="0"/>
              <a:buChar char="•"/>
              <a:defRPr/>
            </a:pPr>
            <a:r>
              <a:rPr lang="en-US" sz="2800" dirty="0">
                <a:solidFill>
                  <a:srgbClr val="DFE3E5">
                    <a:lumMod val="10000"/>
                  </a:srgbClr>
                </a:solidFill>
                <a:highlight>
                  <a:srgbClr val="FFFF00"/>
                </a:highlight>
                <a:latin typeface="Calibri" panose="020F0502020204030204" pitchFamily="34" charset="0"/>
                <a:cs typeface="Calibri" panose="020F0502020204030204" pitchFamily="34" charset="0"/>
              </a:rPr>
              <a:t>[phone number]</a:t>
            </a:r>
          </a:p>
          <a:p>
            <a:pPr marL="58738" lvl="2">
              <a:spcBef>
                <a:spcPts val="1200"/>
              </a:spcBef>
            </a:pPr>
            <a:r>
              <a:rPr lang="en-US" sz="2800" dirty="0">
                <a:solidFill>
                  <a:schemeClr val="tx2">
                    <a:lumMod val="10000"/>
                  </a:schemeClr>
                </a:solidFill>
              </a:rPr>
              <a:t>.</a:t>
            </a:r>
            <a:endParaRPr lang="en-US" sz="2800" dirty="0">
              <a:solidFill>
                <a:schemeClr val="tx2">
                  <a:lumMod val="10000"/>
                </a:schemeClr>
              </a:solidFill>
              <a:latin typeface="Calibri" panose="020F0502020204030204" pitchFamily="34" charset="0"/>
              <a:cs typeface="Calibri" panose="020F0502020204030204" pitchFamily="34" charset="0"/>
            </a:endParaRPr>
          </a:p>
          <a:p>
            <a:pPr lvl="0" defTabSz="914400">
              <a:lnSpc>
                <a:spcPct val="85000"/>
              </a:lnSpc>
              <a:spcAft>
                <a:spcPts val="12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10" name="Picture 9">
            <a:extLst>
              <a:ext uri="{FF2B5EF4-FFF2-40B4-BE49-F238E27FC236}">
                <a16:creationId xmlns:a16="http://schemas.microsoft.com/office/drawing/2014/main" id="{3D172CC2-3857-4421-BD8E-DE61DF4E225A}"/>
              </a:ext>
            </a:extLst>
          </p:cNvPr>
          <p:cNvPicPr>
            <a:picLocks noChangeAspect="1"/>
          </p:cNvPicPr>
          <p:nvPr/>
        </p:nvPicPr>
        <p:blipFill>
          <a:blip r:embed="rId3"/>
          <a:stretch>
            <a:fillRect/>
          </a:stretch>
        </p:blipFill>
        <p:spPr>
          <a:xfrm>
            <a:off x="8593111" y="2405799"/>
            <a:ext cx="2443792" cy="2374064"/>
          </a:xfrm>
          <a:prstGeom prst="rect">
            <a:avLst/>
          </a:prstGeom>
        </p:spPr>
      </p:pic>
    </p:spTree>
    <p:extLst>
      <p:ext uri="{BB962C8B-B14F-4D97-AF65-F5344CB8AC3E}">
        <p14:creationId xmlns:p14="http://schemas.microsoft.com/office/powerpoint/2010/main" val="1358719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56566" y="380054"/>
            <a:ext cx="12129441" cy="866708"/>
          </a:xfrm>
          <a:noFill/>
        </p:spPr>
        <p:txBody>
          <a:bodyPr vert="horz" lIns="91440" tIns="45720" rIns="91440" bIns="45720" rtlCol="0" anchor="ctr">
            <a:normAutofit/>
          </a:bodyPr>
          <a:lstStyle/>
          <a:p>
            <a:r>
              <a:rPr lang="en-US" sz="4000" b="1" dirty="0">
                <a:solidFill>
                  <a:srgbClr val="5E9028"/>
                </a:solidFill>
                <a:latin typeface="Calibri" panose="020F0502020204030204" pitchFamily="34" charset="0"/>
                <a:cs typeface="Calibri" panose="020F0502020204030204" pitchFamily="34" charset="0"/>
              </a:rPr>
              <a:t>What Goes in Organics</a:t>
            </a: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356566" y="1610622"/>
            <a:ext cx="6002669" cy="4370627"/>
          </a:xfrm>
        </p:spPr>
        <p:txBody>
          <a:bodyPr/>
          <a:lstStyle/>
          <a:p>
            <a:pPr marL="0" lvl="0" indent="0" eaLnBrk="0" fontAlgn="base" hangingPunct="0">
              <a:lnSpc>
                <a:spcPct val="100000"/>
              </a:lnSpc>
              <a:spcBef>
                <a:spcPct val="0"/>
              </a:spcBef>
              <a:spcAft>
                <a:spcPct val="0"/>
              </a:spcAft>
              <a:buNone/>
              <a:tabLst>
                <a:tab pos="457200" algn="l"/>
              </a:tabLst>
              <a:defRPr/>
            </a:pPr>
            <a:r>
              <a:rPr lang="en-US" altLang="en-US" sz="3200" b="1" dirty="0">
                <a:solidFill>
                  <a:srgbClr val="5E9028"/>
                </a:solidFill>
                <a:latin typeface="Calibri" panose="020F0502020204030204" pitchFamily="34" charset="0"/>
                <a:cs typeface="Calibri" panose="020F0502020204030204" pitchFamily="34" charset="0"/>
              </a:rPr>
              <a:t>ALL FOOD SCRAPS – including:</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Bakery and dry goods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Coffee grounds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Dairy products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Eggs and eggshells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Meat, fish and bones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Fruits and fruit peels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Vegetables and vegetable peels</a:t>
            </a:r>
          </a:p>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9" name="Content Placeholder 3">
            <a:extLst>
              <a:ext uri="{FF2B5EF4-FFF2-40B4-BE49-F238E27FC236}">
                <a16:creationId xmlns:a16="http://schemas.microsoft.com/office/drawing/2014/main" id="{7BA53F3E-529A-4454-8931-526626791429}"/>
              </a:ext>
            </a:extLst>
          </p:cNvPr>
          <p:cNvSpPr>
            <a:spLocks noGrp="1"/>
          </p:cNvSpPr>
          <p:nvPr>
            <p:ph sz="half" idx="2"/>
          </p:nvPr>
        </p:nvSpPr>
        <p:spPr>
          <a:xfrm>
            <a:off x="6898350" y="1760009"/>
            <a:ext cx="5016609" cy="3767328"/>
          </a:xfrm>
        </p:spPr>
        <p:txBody>
          <a:bodyPr/>
          <a:lstStyle/>
          <a:p>
            <a:pPr marL="0" lvl="1" indent="0">
              <a:spcBef>
                <a:spcPts val="0"/>
              </a:spcBef>
              <a:buNone/>
            </a:pPr>
            <a:r>
              <a:rPr lang="en-US" altLang="en-US" sz="3200" b="1" u="sng" dirty="0">
                <a:solidFill>
                  <a:srgbClr val="5E9028"/>
                </a:solidFill>
                <a:highlight>
                  <a:srgbClr val="FFFF00"/>
                </a:highlight>
                <a:latin typeface="Calibri" panose="020F0502020204030204" pitchFamily="34" charset="0"/>
                <a:cs typeface="Calibri" panose="020F0502020204030204" pitchFamily="34" charset="0"/>
              </a:rPr>
              <a:t>ADDITIONAL ITEMS</a:t>
            </a:r>
          </a:p>
          <a:p>
            <a:pPr marL="457200" lvl="1" indent="-457200">
              <a:buClr>
                <a:srgbClr val="679D2B"/>
              </a:buClr>
              <a:buFont typeface="Wingdings" panose="05000000000000000000" pitchFamily="2" charset="2"/>
              <a:buChar char="ü"/>
            </a:pPr>
            <a:r>
              <a:rPr lang="en-US" altLang="en-US" sz="2800" dirty="0">
                <a:solidFill>
                  <a:schemeClr val="tx2">
                    <a:lumMod val="10000"/>
                  </a:schemeClr>
                </a:solidFill>
                <a:highlight>
                  <a:srgbClr val="FFFF00"/>
                </a:highlight>
                <a:latin typeface="Calibri" panose="020F0502020204030204" pitchFamily="34" charset="0"/>
                <a:cs typeface="Calibri" panose="020F0502020204030204" pitchFamily="34" charset="0"/>
              </a:rPr>
              <a:t>[insert additional items only if accepted by the compost facility and collected in your organics program, such as: paper towels and napkins, BPI-certified compostable products</a:t>
            </a:r>
          </a:p>
          <a:p>
            <a:endParaRPr lang="en-US" dirty="0"/>
          </a:p>
        </p:txBody>
      </p:sp>
      <p:sp>
        <p:nvSpPr>
          <p:cNvPr id="27" name="Rectangle 26">
            <a:extLst>
              <a:ext uri="{FF2B5EF4-FFF2-40B4-BE49-F238E27FC236}">
                <a16:creationId xmlns:a16="http://schemas.microsoft.com/office/drawing/2014/main" id="{A82179B2-7FA4-4C1D-9D2D-DEF075CE6DCB}"/>
              </a:ext>
            </a:extLst>
          </p:cNvPr>
          <p:cNvSpPr/>
          <p:nvPr/>
        </p:nvSpPr>
        <p:spPr>
          <a:xfrm>
            <a:off x="356566" y="1015930"/>
            <a:ext cx="6867071" cy="461665"/>
          </a:xfrm>
          <a:prstGeom prst="rect">
            <a:avLst/>
          </a:prstGeom>
        </p:spPr>
        <p:txBody>
          <a:bodyPr wrap="square">
            <a:spAutoFit/>
          </a:bodyPr>
          <a:lstStyle/>
          <a:p>
            <a:pPr>
              <a:spcAft>
                <a:spcPts val="600"/>
              </a:spcAft>
            </a:pPr>
            <a:r>
              <a:rPr lang="en-US" sz="2400" i="1" dirty="0">
                <a:solidFill>
                  <a:srgbClr val="DEAD22"/>
                </a:solidFill>
                <a:latin typeface="Calibri" panose="020F0502020204030204" pitchFamily="34" charset="0"/>
                <a:cs typeface="Calibri" panose="020F0502020204030204" pitchFamily="34" charset="0"/>
              </a:rPr>
              <a:t>PUT THESE IN ORGANICS CONTAINERS:</a:t>
            </a:r>
          </a:p>
        </p:txBody>
      </p:sp>
      <p:pic>
        <p:nvPicPr>
          <p:cNvPr id="20" name="Picture 19" descr="Different kinds of organics.">
            <a:extLst>
              <a:ext uri="{FF2B5EF4-FFF2-40B4-BE49-F238E27FC236}">
                <a16:creationId xmlns:a16="http://schemas.microsoft.com/office/drawing/2014/main" id="{F15135F6-E280-4AC7-A259-B44F4BAAF1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08652" y="5130157"/>
            <a:ext cx="6442123" cy="1702185"/>
          </a:xfrm>
          <a:prstGeom prst="rect">
            <a:avLst/>
          </a:prstGeom>
          <a:noFill/>
          <a:ln>
            <a:noFill/>
          </a:ln>
        </p:spPr>
      </p:pic>
    </p:spTree>
    <p:extLst>
      <p:ext uri="{BB962C8B-B14F-4D97-AF65-F5344CB8AC3E}">
        <p14:creationId xmlns:p14="http://schemas.microsoft.com/office/powerpoint/2010/main" val="1753181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2179B2-7FA4-4C1D-9D2D-DEF075CE6DCB}"/>
              </a:ext>
            </a:extLst>
          </p:cNvPr>
          <p:cNvSpPr/>
          <p:nvPr/>
        </p:nvSpPr>
        <p:spPr>
          <a:xfrm>
            <a:off x="804036" y="1364091"/>
            <a:ext cx="10463539" cy="461665"/>
          </a:xfrm>
          <a:prstGeom prst="rect">
            <a:avLst/>
          </a:prstGeom>
        </p:spPr>
        <p:txBody>
          <a:bodyPr wrap="square">
            <a:spAutoFit/>
          </a:bodyPr>
          <a:lstStyle/>
          <a:p>
            <a:pPr lvl="0">
              <a:spcAft>
                <a:spcPts val="600"/>
              </a:spcAft>
              <a:defRPr/>
            </a:pPr>
            <a:r>
              <a:rPr lang="en-US" sz="2400" b="1" dirty="0">
                <a:solidFill>
                  <a:schemeClr val="tx2">
                    <a:lumMod val="10000"/>
                  </a:schemeClr>
                </a:solidFill>
                <a:latin typeface="Calibri" panose="020F0502020204030204" pitchFamily="34" charset="0"/>
                <a:cs typeface="Calibri" panose="020F0502020204030204" pitchFamily="34" charset="0"/>
              </a:rPr>
              <a:t>KEEP THESE </a:t>
            </a:r>
            <a:r>
              <a:rPr lang="en-US" sz="2400" b="1" dirty="0">
                <a:solidFill>
                  <a:srgbClr val="C00000"/>
                </a:solidFill>
                <a:latin typeface="Calibri" panose="020F0502020204030204" pitchFamily="34" charset="0"/>
                <a:cs typeface="Calibri" panose="020F0502020204030204" pitchFamily="34" charset="0"/>
              </a:rPr>
              <a:t>OUT</a:t>
            </a:r>
            <a:r>
              <a:rPr lang="en-US" sz="2400" b="1" dirty="0">
                <a:solidFill>
                  <a:schemeClr val="tx2">
                    <a:lumMod val="10000"/>
                  </a:schemeClr>
                </a:solidFill>
                <a:latin typeface="Calibri" panose="020F0502020204030204" pitchFamily="34" charset="0"/>
                <a:cs typeface="Calibri" panose="020F0502020204030204" pitchFamily="34" charset="0"/>
              </a:rPr>
              <a:t> OF ORGANICS CONTAINERS:</a:t>
            </a:r>
            <a:endParaRPr lang="en-US" sz="2400" b="1" i="1" dirty="0">
              <a:solidFill>
                <a:schemeClr val="tx2">
                  <a:lumMod val="10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452354" y="1998246"/>
            <a:ext cx="4663440" cy="4423336"/>
          </a:xfrm>
        </p:spPr>
        <p:txBody>
          <a:bodyPr/>
          <a:lstStyle/>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2" name="Rectangle 11">
            <a:extLst>
              <a:ext uri="{FF2B5EF4-FFF2-40B4-BE49-F238E27FC236}">
                <a16:creationId xmlns:a16="http://schemas.microsoft.com/office/drawing/2014/main" id="{6E9C8608-2D76-43BA-B816-6D959F6CFAF3}"/>
              </a:ext>
            </a:extLst>
          </p:cNvPr>
          <p:cNvSpPr/>
          <p:nvPr/>
        </p:nvSpPr>
        <p:spPr>
          <a:xfrm>
            <a:off x="804036" y="2183074"/>
            <a:ext cx="10935610" cy="3662541"/>
          </a:xfrm>
          <a:prstGeom prst="rect">
            <a:avLst/>
          </a:prstGeom>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Cartons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Refrigerator and freezer boxes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Plastic items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Diapers </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Recyclables (glass, paper, metal, plastic)</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Trash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endPar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8" name="Title 1">
            <a:extLst>
              <a:ext uri="{FF2B5EF4-FFF2-40B4-BE49-F238E27FC236}">
                <a16:creationId xmlns:a16="http://schemas.microsoft.com/office/drawing/2014/main" id="{C3CB96B7-A185-408F-80F5-7C93E4C6AFFB}"/>
              </a:ext>
            </a:extLst>
          </p:cNvPr>
          <p:cNvSpPr txBox="1">
            <a:spLocks/>
          </p:cNvSpPr>
          <p:nvPr/>
        </p:nvSpPr>
        <p:spPr>
          <a:xfrm>
            <a:off x="804036" y="704353"/>
            <a:ext cx="12129441" cy="866708"/>
          </a:xfrm>
          <a:prstGeom prst="rect">
            <a:avLst/>
          </a:prstGeom>
          <a:noFill/>
        </p:spPr>
        <p:txBody>
          <a:bodyPr vert="horz" lIns="91440" tIns="45720" rIns="91440" bIns="45720" rtlCol="0" anchor="ctr">
            <a:normAutofit/>
          </a:bodyPr>
          <a:lst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a:lstStyle>
          <a:p>
            <a:r>
              <a:rPr lang="en-US" sz="4000" b="1" dirty="0">
                <a:solidFill>
                  <a:schemeClr val="accent6">
                    <a:lumMod val="75000"/>
                  </a:schemeClr>
                </a:solidFill>
                <a:latin typeface="Calibri" panose="020F0502020204030204" pitchFamily="34" charset="0"/>
                <a:cs typeface="Calibri" panose="020F0502020204030204" pitchFamily="34" charset="0"/>
              </a:rPr>
              <a:t>Not Accepted in Organics</a:t>
            </a:r>
          </a:p>
        </p:txBody>
      </p:sp>
    </p:spTree>
    <p:extLst>
      <p:ext uri="{BB962C8B-B14F-4D97-AF65-F5344CB8AC3E}">
        <p14:creationId xmlns:p14="http://schemas.microsoft.com/office/powerpoint/2010/main" val="2095231389"/>
      </p:ext>
    </p:extLst>
  </p:cSld>
  <p:clrMapOvr>
    <a:masterClrMapping/>
  </p:clrMapOvr>
</p:sld>
</file>

<file path=ppt/theme/theme1.xml><?xml version="1.0" encoding="utf-8"?>
<a:theme xmlns:a="http://schemas.openxmlformats.org/drawingml/2006/main" name="1_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3457</TotalTime>
  <Words>1375</Words>
  <Application>Microsoft Office PowerPoint</Application>
  <PresentationFormat>Widescreen</PresentationFormat>
  <Paragraphs>153</Paragraphs>
  <Slides>10</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Calibri</vt:lpstr>
      <vt:lpstr>Calibri Light</vt:lpstr>
      <vt:lpstr>Courier New</vt:lpstr>
      <vt:lpstr>Symbol</vt:lpstr>
      <vt:lpstr>Wingdings</vt:lpstr>
      <vt:lpstr>Wingdings 2</vt:lpstr>
      <vt:lpstr>1_Metropolitan</vt:lpstr>
      <vt:lpstr>Office Theme</vt:lpstr>
      <vt:lpstr>Organics Collection</vt:lpstr>
      <vt:lpstr>Responsibilities when emptying organics containers</vt:lpstr>
      <vt:lpstr>Help Us Collect Organics Right</vt:lpstr>
      <vt:lpstr>Help Us Collect Organics Right</vt:lpstr>
      <vt:lpstr>Help Us Collect Organics Right</vt:lpstr>
      <vt:lpstr>Help Us Collect Organics Right</vt:lpstr>
      <vt:lpstr>Help Us Collect Organics Right</vt:lpstr>
      <vt:lpstr>What Goes in Organics</vt:lpstr>
      <vt:lpstr>PowerPoint Presentation</vt:lpstr>
      <vt:lpstr>Organics Program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Kedward, Jenny</cp:lastModifiedBy>
  <cp:revision>203</cp:revision>
  <dcterms:created xsi:type="dcterms:W3CDTF">2020-07-07T21:45:34Z</dcterms:created>
  <dcterms:modified xsi:type="dcterms:W3CDTF">2022-12-02T21:12:22Z</dcterms:modified>
</cp:coreProperties>
</file>